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8" r:id="rId5"/>
  </p:sldMasterIdLst>
  <p:notesMasterIdLst>
    <p:notesMasterId r:id="rId29"/>
  </p:notesMasterIdLst>
  <p:sldIdLst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82" r:id="rId18"/>
    <p:sldId id="272" r:id="rId19"/>
    <p:sldId id="274" r:id="rId20"/>
    <p:sldId id="271" r:id="rId21"/>
    <p:sldId id="275" r:id="rId22"/>
    <p:sldId id="276" r:id="rId23"/>
    <p:sldId id="280" r:id="rId24"/>
    <p:sldId id="277" r:id="rId25"/>
    <p:sldId id="279" r:id="rId26"/>
    <p:sldId id="278" r:id="rId27"/>
    <p:sldId id="28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02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ny LO" initials="JL" lastIdx="3" clrIdx="0">
    <p:extLst>
      <p:ext uri="{19B8F6BF-5375-455C-9EA6-DF929625EA0E}">
        <p15:presenceInfo xmlns:p15="http://schemas.microsoft.com/office/powerpoint/2012/main" userId="S::j.lo@ecu.edu.au::2469e7bb-cfa9-47dd-b42e-7929089ec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70740" autoAdjust="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>
        <p:guide orient="horz" pos="3929"/>
        <p:guide pos="688"/>
        <p:guide pos="6902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4CBF-A83F-45CD-B222-DA5F6545660D}" type="datetimeFigureOut">
              <a:rPr lang="en-AU" smtClean="0"/>
              <a:t>15/04/2020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C41E0-1F10-4CA0-90CC-2CF8149F7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6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41E0-1F10-4CA0-90CC-2CF8149F7B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350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34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491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89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026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3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5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15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556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19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06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60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59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More likely</a:t>
            </a:r>
            <a:r>
              <a:rPr lang="en-AU" sz="1200" baseline="0" dirty="0"/>
              <a:t> than not to be a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aseline="0" dirty="0"/>
              <a:t>Less like than not to be a success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38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95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77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8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3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4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13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16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1"/>
            <a:ext cx="11427527" cy="10149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32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 without sub heading: Click to add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00987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14947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592633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5846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367410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7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95705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1"/>
            <a:ext cx="11427527" cy="10149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without sub heading: Click to add heading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4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4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</a:t>
            </a:r>
            <a:r>
              <a:rPr lang="en-US"/>
              <a:t>A with sub </a:t>
            </a:r>
            <a:r>
              <a:rPr lang="en-US" dirty="0"/>
              <a:t>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9" y="1509174"/>
            <a:ext cx="11427527" cy="3990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5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chemeClr val="accent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2194927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3626862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24349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221272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51441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6" y="3006015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2" y="4292601"/>
            <a:ext cx="4810441" cy="8614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99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372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61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625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5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4680" y="940040"/>
            <a:ext cx="12216680" cy="976792"/>
          </a:xfrm>
          <a:prstGeom prst="rect">
            <a:avLst/>
          </a:prstGeom>
          <a:solidFill>
            <a:srgbClr val="00987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0" cap="none" spc="0" normalizeH="0" baseline="0" noProof="0">
              <a:ln>
                <a:noFill/>
              </a:ln>
              <a:solidFill>
                <a:srgbClr val="10192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5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261"/>
            <a:ext cx="12192000" cy="1014992"/>
          </a:xfrm>
        </p:spPr>
        <p:txBody>
          <a:bodyPr/>
          <a:lstStyle/>
          <a:p>
            <a:r>
              <a:rPr lang="en-NZ" dirty="0"/>
              <a:t>Data Analysis and Visualisation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71801" y="3786821"/>
            <a:ext cx="5323114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80963"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(Penalised) 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3005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logistic regression model can be expressed more succinctly as: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logit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endParaRPr lang="en-AU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>
                  <a:tabLst>
                    <a:tab pos="449263" algn="l"/>
                    <a:tab pos="232727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	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logit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log-odds of an event being a success with 	probability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>
                  <a:tabLst>
                    <a:tab pos="449263" algn="l"/>
                    <a:tab pos="2327275" algn="l"/>
                  </a:tabLst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sample logistic regression model: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logit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𝑂𝑑𝑑𝑠</m:t>
                              </m:r>
                            </m:e>
                          </m:acc>
                        </m:e>
                      </m:d>
                      <m: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…,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estimates of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…,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.</a:t>
                </a: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115446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logistic regression model allows the prediction of an event being a success with probability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If the probability of success is </a:t>
                </a:r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greater than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0.5 (or 50%), then the event is predicted to be a success.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If the probability of success is </a:t>
                </a:r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less than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0.5 (or 50%), then the event is predicted to be a failure.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0.5 threshold is chosen as the default cut-off, but this can be adjusted if need be.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2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7356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Example: </a:t>
            </a:r>
            <a:r>
              <a:rPr lang="en-AU" sz="2800" b="1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Appendicectomy</a:t>
            </a:r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complication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Suppose we have wish construct a prediction model to determine whether a patient is likely to have complication </a:t>
            </a:r>
            <a:r>
              <a:rPr lang="en-AU" sz="200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during an </a:t>
            </a: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appendicitis surgery based on the following patient characteristics and blood tests.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Outcome of interest – Complication (Yes/</a:t>
            </a: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No*</a:t>
            </a: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)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Features on interest:</a:t>
            </a:r>
          </a:p>
          <a:p>
            <a:pPr marL="1111233" lvl="1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Gender (Male/</a:t>
            </a: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Female*</a:t>
            </a:r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) – categorical </a:t>
            </a:r>
          </a:p>
          <a:p>
            <a:pPr marL="1111233" lvl="1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Age (in years) – continuous </a:t>
            </a:r>
          </a:p>
          <a:p>
            <a:pPr marL="1111233" lvl="1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C-reactive protein (CRP) – continuous</a:t>
            </a:r>
          </a:p>
          <a:p>
            <a:pPr marL="1111233" lvl="1" indent="-342900"/>
            <a:r>
              <a:rPr lang="en-AU" sz="2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White blood cell count (WCC) - continuous</a:t>
            </a:r>
          </a:p>
          <a:p>
            <a:pPr marL="1111233" lvl="1" indent="-342900"/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82550"/>
            <a:r>
              <a:rPr lang="en-AU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* Reference level</a:t>
            </a:r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82550"/>
            <a:endParaRPr lang="en-AU" sz="2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134090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Example: </a:t>
                </a:r>
                <a:r>
                  <a:rPr lang="en-AU" sz="28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Appendicectomy</a:t>
                </a:r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complication </a:t>
                </a:r>
              </a:p>
              <a:p>
                <a:pPr marL="82550"/>
                <a:endParaRPr lang="en-AU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Dataset  (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𝒏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𝟒𝟖</m:t>
                    </m:r>
                  </m:oMath>
                </a14:m>
                <a:r>
                  <a:rPr lang="en-AU" sz="2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)</a:t>
                </a:r>
              </a:p>
              <a:p>
                <a:pPr marL="82550"/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371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29" y="1869281"/>
            <a:ext cx="4953953" cy="45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Final model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𝑙𝑜𝑔𝑖𝑡</m:t>
                    </m:r>
                    <m:d>
                      <m:dPr>
                        <m:ctrlPr>
                          <a:rPr lang="en-A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=−6.953+</m:t>
                    </m:r>
                  </m:oMath>
                </a14:m>
                <a:br>
                  <a:rPr lang="en-AU" sz="24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:r>
                  <a:rPr lang="en-AU" sz="24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2.695×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𝑀𝑎𝑙𝑒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                          0.010×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𝐴𝑔𝑒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0.145×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𝑊𝐶𝐶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0.040×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𝐶𝑅𝑃</m:t>
                    </m:r>
                  </m:oMath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CRP is a significant predictor of complication (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=0.011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)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Gender is also a contributing factor (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=0.057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 r="-11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70969"/>
            <a:ext cx="576738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Prediction (training set)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Specificity (TNR)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26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=0.897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Sensitivity (TPR)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13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684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Accuracy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39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48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=0.8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64" y="1270969"/>
            <a:ext cx="5440680" cy="49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Three types of penalised logistic regression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1225533" lvl="1" indent="-457200">
              <a:buFont typeface="+mj-lt"/>
              <a:buAutoNum type="arabicPeriod"/>
            </a:pPr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Ridge regression</a:t>
            </a:r>
          </a:p>
          <a:p>
            <a:pPr marL="1682721" lvl="2" indent="-457200"/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Shrink the regression coefficients toward zero.</a:t>
            </a:r>
          </a:p>
          <a:p>
            <a:pPr marL="1225533" lvl="1" indent="-457200">
              <a:buFont typeface="+mj-lt"/>
              <a:buAutoNum type="arabicPeriod"/>
            </a:pPr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LASSO regression</a:t>
            </a:r>
          </a:p>
          <a:p>
            <a:pPr marL="1682721" lvl="2" indent="-457200"/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Shrink certain regression coefficients to exactly zero.</a:t>
            </a:r>
          </a:p>
          <a:p>
            <a:pPr marL="1225533" lvl="1" indent="-457200">
              <a:buFont typeface="+mj-lt"/>
              <a:buAutoNum type="arabicPeriod"/>
            </a:pPr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Elastic-net regression</a:t>
            </a:r>
          </a:p>
          <a:p>
            <a:pPr marL="1682721" lvl="2" indent="-457200"/>
            <a:r>
              <a:rPr lang="en-AU" sz="280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 mix </a:t>
            </a:r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between ridge regression and LASSO.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2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256348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logistic regression, the coefficients are determined by maximising the log-likelihood  function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</m:d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A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penalised logistic regression, the optimal estimates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…,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obtained by maximising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Ridge regression:	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AU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LASSO regression: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AU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AU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Elastic-net regression: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</m:d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AU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A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433" b="-683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309613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Ridge Regression Model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Optimal lambda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=0.066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𝑙𝑜𝑔𝑖𝑡</m:t>
                    </m:r>
                    <m:d>
                      <m:dPr>
                        <m:ctrlP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3.283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.838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𝑀𝑎𝑙𝑒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                          0.013×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𝐴𝑔𝑒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074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𝑊𝐶𝐶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10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𝐶𝑅𝑃</m:t>
                    </m:r>
                  </m:oMath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3" y="1270969"/>
            <a:ext cx="5319141" cy="51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1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Prediction (Ridge)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Specificity (TNR)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28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=0.966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Sensitivity (TPR)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526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Accuracy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38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48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.792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58" y="1270969"/>
            <a:ext cx="5338286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Binary logistic regression modelling allows us to model a binary outcome (e.g. yes/no) with one or more (categorical / continuous) predictors.</a:t>
            </a: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Logistic regression allows users to quantify the relationship between the outcome variable and each of the predictors through the use of probabilities and odds.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Logistic regression models the probability that the response falls into one of the two categories.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Linear regression would not be appropriate in this situation as the predicted values from LR are unbounded.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257001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LASSO Regression Model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Optimal lambda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=0.066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𝑙𝑜𝑔𝑖𝑡</m:t>
                    </m:r>
                    <m:d>
                      <m:dPr>
                        <m:ctrlP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2.029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.374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𝑀𝑎𝑙𝑒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041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𝑊𝐶𝐶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11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𝐶𝑅𝑃</m:t>
                    </m:r>
                  </m:oMath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Age is not longer a contributing feature in the model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 r="-17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82" y="1082510"/>
            <a:ext cx="5305997" cy="53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Prediction (LASSO)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Specificity (TNR)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=1.000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Sensitivity (TPR)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526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Accuracy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39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48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=0.8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58" y="1270969"/>
            <a:ext cx="5338286" cy="4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Elastic-Net Regression Model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Optimal alpha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=0.90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0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Optimal lambda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=0.072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𝑙𝑜𝑔𝑖𝑡</m:t>
                    </m:r>
                    <m:d>
                      <m:dPr>
                        <m:ctrlP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1.964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.348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𝑀𝑎𝑙𝑒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                          0.040×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𝑊𝐶𝐶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</m:oMath>
                </a14:m>
                <a:b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0.0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10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A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𝐶𝑅𝑃</m:t>
                    </m:r>
                  </m:oMath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3" y="1270969"/>
            <a:ext cx="5279708" cy="53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8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Prediction (Elastic-Net)</a:t>
                </a:r>
              </a:p>
              <a:p>
                <a:pPr marL="82550"/>
                <a:endParaRPr lang="en-AU" sz="10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Specificity (TNR)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29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=1.000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Sensitivity (TPR) 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9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526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Accuracy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39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48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=0.8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770057" cy="4990420"/>
              </a:xfrm>
              <a:blipFill>
                <a:blip r:embed="rId3"/>
                <a:stretch>
                  <a:fillRect l="-76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Penalised</a:t>
            </a:r>
            <a:r>
              <a:rPr lang="en-US" sz="3200" dirty="0"/>
              <a:t> Logistic Regression Modelling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58" y="1270969"/>
            <a:ext cx="5390674" cy="4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 algn="ctr"/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Linear Regression                VS              Logistic Regression</a:t>
            </a: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47" y="2349799"/>
            <a:ext cx="4006977" cy="3293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19" y="2349799"/>
            <a:ext cx="4249674" cy="32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Examples of binary classification problems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Spam Detection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: Predicting if an email is Spam or not.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GB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Credit Card Fraud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: Predicting if a given credit card transaction is fraud or not.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GB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Health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: Predicting if a given mass of tissue is benign or malignant.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GB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: Predicting if a given user will buy a product or not.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GB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Banking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: Predicting if a customer will default on a loan.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15458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Consider a response variable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with two categories, namely 0 (failure) and 1 (success).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Furthermore, suppose that there is a probability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of success,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𝑆𝑢𝑐𝑐𝑒𝑠𝑠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	which means a probability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1−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of failure. 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=0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𝐹𝑎𝑖𝑙𝑢𝑟𝑒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=1−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178539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Logistic regression models the probabilities via a population logistic equation given by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exp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exp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coefficients to be determined for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the 	predictors or features.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This equation ensures that the probability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bounded between 0 and 1.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9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138178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Logistic regression employs the concept of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odds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of an event in defining the relationship between the outcome and a predictor.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For example,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𝑆𝑢𝑐𝑐𝑒𝑠𝑠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: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𝐹𝑎𝑖𝑙𝑢𝑟𝑒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⇒2 :1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says that and event is twice as likely to have success than failure.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other words, the odds between a success and failure is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𝑂𝑑𝑑𝑠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1−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7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41395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relationship between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𝑂𝑑𝑑𝑠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can be rewritten as: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𝑂𝑑𝑑𝑠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1+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𝑂𝑑𝑑𝑠</m:t>
                          </m:r>
                        </m:den>
                      </m:f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For example,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2:1 ⟺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1+2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=0.667 (3 </m:t>
                      </m:r>
                      <m:r>
                        <m:rPr>
                          <m:nor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AU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.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).</m:t>
                      </m:r>
                    </m:oMath>
                  </m:oMathPara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That is, the probability of success is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0.667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the probability of failure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1−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=0.333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9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37178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Substituting the logistic regression equation into the odds equation gives: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𝑂𝑑𝑑𝑠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1−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AU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exp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exp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AU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exp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exp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endParaRPr lang="en-AU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>
                  <a:tabLst>
                    <a:tab pos="232727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		       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exp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⁡(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+…+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Applying the logit transformation to the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𝑂𝑑𝑑𝑠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equation give: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𝑂𝑑𝑑𝑠</m:t>
                              </m:r>
                            </m:e>
                          </m:d>
                        </m:e>
                      </m:func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Logistic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20536932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Science PowerPoint Template_Widescreen_Nov18" id="{38E290FD-FA73-034D-9C7A-50BD8EBE3BDA}" vid="{1A5AF8DA-9E09-3644-A572-21D1127A8D2F}"/>
    </a:ext>
  </a:extLst>
</a:theme>
</file>

<file path=ppt/theme/theme2.xml><?xml version="1.0" encoding="utf-8"?>
<a:theme xmlns:a="http://schemas.openxmlformats.org/drawingml/2006/main" name="Office Theme">
  <a:themeElements>
    <a:clrScheme name="World Ready Science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Medical and Health Sciences PowerPoint Template_Widescreen_Apr19" id="{D10DD285-2DF1-9C4F-B5C8-5578DD628922}" vid="{A8463ABB-FE07-0249-9E07-D7B4EEEA8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D70A4D3BDAC4DA844CF94BDC718DE" ma:contentTypeVersion="12" ma:contentTypeDescription="Create a new document." ma:contentTypeScope="" ma:versionID="4b92428a8fbacb6eb7801fec34e5fea9">
  <xsd:schema xmlns:xsd="http://www.w3.org/2001/XMLSchema" xmlns:xs="http://www.w3.org/2001/XMLSchema" xmlns:p="http://schemas.microsoft.com/office/2006/metadata/properties" xmlns:ns3="491914aa-29b3-4b6b-a714-ce49462a8929" xmlns:ns4="3fe1c992-d9d2-4d9a-b246-62445b7e203e" targetNamespace="http://schemas.microsoft.com/office/2006/metadata/properties" ma:root="true" ma:fieldsID="555e1e72aaeb452e1be9c626cc95755e" ns3:_="" ns4:_="">
    <xsd:import namespace="491914aa-29b3-4b6b-a714-ce49462a8929"/>
    <xsd:import namespace="3fe1c992-d9d2-4d9a-b246-62445b7e20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914aa-29b3-4b6b-a714-ce49462a89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1c992-d9d2-4d9a-b246-62445b7e20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74702C-53B7-4CB4-99DC-B67BAA9A8E84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3fe1c992-d9d2-4d9a-b246-62445b7e203e"/>
    <ds:schemaRef ds:uri="http://schemas.microsoft.com/office/2006/metadata/properties"/>
    <ds:schemaRef ds:uri="http://www.w3.org/XML/1998/namespace"/>
    <ds:schemaRef ds:uri="491914aa-29b3-4b6b-a714-ce49462a892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5F39B7-F234-4D61-B91F-F454A610C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D579D-3DB6-4A56-80B8-416764EFDA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914aa-29b3-4b6b-a714-ce49462a8929"/>
    <ds:schemaRef ds:uri="3fe1c992-d9d2-4d9a-b246-62445b7e2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4682</TotalTime>
  <Words>1134</Words>
  <Application>Microsoft Office PowerPoint</Application>
  <PresentationFormat>Widescreen</PresentationFormat>
  <Paragraphs>252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Wingdings</vt:lpstr>
      <vt:lpstr>Cambria Math</vt:lpstr>
      <vt:lpstr>1_Office Theme</vt:lpstr>
      <vt:lpstr>Office Theme</vt:lpstr>
      <vt:lpstr>Data Analysis and Visualisation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Logistic Regression Modelling</vt:lpstr>
      <vt:lpstr>Penalised Logistic Regression Modelling</vt:lpstr>
      <vt:lpstr>Penalised Logistic Regression Modelling</vt:lpstr>
      <vt:lpstr>Penalised Logistic Regression Modelling</vt:lpstr>
      <vt:lpstr>Penalised Logistic Regression Modelling</vt:lpstr>
      <vt:lpstr>Penalised Logistic Regression Modelling</vt:lpstr>
      <vt:lpstr>Penalised Logistic Regression Modelling</vt:lpstr>
      <vt:lpstr>Logistic Regression Modelling</vt:lpstr>
      <vt:lpstr>Penalised Logistic Regression Modelling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Visualisation</dc:title>
  <dc:creator>Johnny LO</dc:creator>
  <cp:lastModifiedBy>Lis Conde Hernandez</cp:lastModifiedBy>
  <cp:revision>181</cp:revision>
  <dcterms:created xsi:type="dcterms:W3CDTF">2020-03-09T04:06:44Z</dcterms:created>
  <dcterms:modified xsi:type="dcterms:W3CDTF">2020-04-15T04:54:26Z</dcterms:modified>
</cp:coreProperties>
</file>